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  <p:sldId id="257" r:id="rId3"/>
    <p:sldId id="258" r:id="rId4"/>
    <p:sldId id="261" r:id="rId5"/>
    <p:sldId id="262" r:id="rId6"/>
    <p:sldId id="259" r:id="rId7"/>
    <p:sldId id="260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59" d="100"/>
          <a:sy n="59" d="100"/>
        </p:scale>
        <p:origin x="-213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354D5-635B-1E4E-AA5F-D89CEA3B5105}" type="datetimeFigureOut">
              <a:rPr lang="en-US" smtClean="0"/>
              <a:t>11/19/13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242FA-F310-7F45-B0DE-3215706400E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354D5-635B-1E4E-AA5F-D89CEA3B5105}" type="datetimeFigureOut">
              <a:rPr lang="en-US" smtClean="0"/>
              <a:t>11/19/13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242FA-F310-7F45-B0DE-3215706400E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354D5-635B-1E4E-AA5F-D89CEA3B5105}" type="datetimeFigureOut">
              <a:rPr lang="en-US" smtClean="0"/>
              <a:t>11/19/13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242FA-F310-7F45-B0DE-3215706400E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354D5-635B-1E4E-AA5F-D89CEA3B5105}" type="datetimeFigureOut">
              <a:rPr lang="en-US" smtClean="0"/>
              <a:t>11/19/13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242FA-F310-7F45-B0DE-3215706400E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354D5-635B-1E4E-AA5F-D89CEA3B5105}" type="datetimeFigureOut">
              <a:rPr lang="en-US" smtClean="0"/>
              <a:t>11/19/13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242FA-F310-7F45-B0DE-3215706400E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354D5-635B-1E4E-AA5F-D89CEA3B5105}" type="datetimeFigureOut">
              <a:rPr lang="en-US" smtClean="0"/>
              <a:t>11/19/13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242FA-F310-7F45-B0DE-3215706400E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354D5-635B-1E4E-AA5F-D89CEA3B5105}" type="datetimeFigureOut">
              <a:rPr lang="en-US" smtClean="0"/>
              <a:t>11/19/13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242FA-F310-7F45-B0DE-3215706400E3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354D5-635B-1E4E-AA5F-D89CEA3B5105}" type="datetimeFigureOut">
              <a:rPr lang="en-US" smtClean="0"/>
              <a:t>11/19/13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242FA-F310-7F45-B0DE-3215706400E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354D5-635B-1E4E-AA5F-D89CEA3B5105}" type="datetimeFigureOut">
              <a:rPr lang="en-US" smtClean="0"/>
              <a:t>11/19/13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242FA-F310-7F45-B0DE-3215706400E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354D5-635B-1E4E-AA5F-D89CEA3B5105}" type="datetimeFigureOut">
              <a:rPr lang="en-US" smtClean="0"/>
              <a:t>11/19/13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242FA-F310-7F45-B0DE-3215706400E3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354D5-635B-1E4E-AA5F-D89CEA3B5105}" type="datetimeFigureOut">
              <a:rPr lang="en-US" smtClean="0"/>
              <a:t>11/19/13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242FA-F310-7F45-B0DE-3215706400E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ECC354D5-635B-1E4E-AA5F-D89CEA3B5105}" type="datetimeFigureOut">
              <a:rPr lang="en-US" smtClean="0"/>
              <a:t>11/19/13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D4A242FA-F310-7F45-B0DE-3215706400E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6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Arial"/>
                <a:cs typeface="Arial"/>
              </a:rPr>
              <a:t>Groups and Teams</a:t>
            </a:r>
            <a:endParaRPr lang="en-US" sz="36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3786252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7143" y="1"/>
            <a:ext cx="6781800" cy="1312948"/>
          </a:xfrm>
        </p:spPr>
        <p:txBody>
          <a:bodyPr/>
          <a:lstStyle/>
          <a:p>
            <a:r>
              <a:rPr lang="en-US" dirty="0" smtClean="0"/>
              <a:t>What’s the difference</a:t>
            </a:r>
            <a:endParaRPr lang="en-US" dirty="0"/>
          </a:p>
        </p:txBody>
      </p:sp>
      <p:pic>
        <p:nvPicPr>
          <p:cNvPr id="4" name="Content Placeholder 3" descr="group-vs-team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668" b="3668"/>
          <a:stretch>
            <a:fillRect/>
          </a:stretch>
        </p:blipFill>
        <p:spPr>
          <a:xfrm>
            <a:off x="0" y="1312949"/>
            <a:ext cx="9269719" cy="5136099"/>
          </a:xfrm>
        </p:spPr>
      </p:pic>
    </p:spTree>
    <p:extLst>
      <p:ext uri="{BB962C8B-B14F-4D97-AF65-F5344CB8AC3E}">
        <p14:creationId xmlns:p14="http://schemas.microsoft.com/office/powerpoint/2010/main" val="26008485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5615" y="544102"/>
            <a:ext cx="6781800" cy="1600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So what do the arrows mean?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2386175"/>
            <a:ext cx="7543800" cy="38862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en-US" sz="2800" dirty="0" smtClean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n-US" sz="2800" dirty="0" smtClean="0">
                <a:latin typeface="Arial"/>
                <a:cs typeface="Arial"/>
              </a:rPr>
              <a:t>Groups: </a:t>
            </a:r>
          </a:p>
          <a:p>
            <a:pPr lvl="1"/>
            <a:r>
              <a:rPr lang="en-US" sz="2800" dirty="0" smtClean="0">
                <a:latin typeface="Arial"/>
                <a:cs typeface="Arial"/>
              </a:rPr>
              <a:t>Have a functional leader</a:t>
            </a:r>
          </a:p>
          <a:p>
            <a:pPr lvl="1"/>
            <a:r>
              <a:rPr lang="en-US" sz="2800" dirty="0" smtClean="0">
                <a:latin typeface="Arial"/>
                <a:cs typeface="Arial"/>
              </a:rPr>
              <a:t>Generate output as instructed by leader</a:t>
            </a:r>
          </a:p>
          <a:p>
            <a:pPr lvl="1"/>
            <a:r>
              <a:rPr lang="en-US" sz="2800" dirty="0" smtClean="0">
                <a:latin typeface="Arial"/>
                <a:cs typeface="Arial"/>
              </a:rPr>
              <a:t>All members work independently </a:t>
            </a:r>
          </a:p>
          <a:p>
            <a:pPr marL="0" lvl="1" indent="0">
              <a:buNone/>
            </a:pPr>
            <a:r>
              <a:rPr lang="en-US" sz="2800" dirty="0" smtClean="0">
                <a:latin typeface="Arial"/>
                <a:cs typeface="Arial"/>
              </a:rPr>
              <a:t>Teams:</a:t>
            </a:r>
          </a:p>
          <a:p>
            <a:pPr marL="731520" lvl="2" indent="-457200">
              <a:buFont typeface="Arial"/>
              <a:buChar char="•"/>
            </a:pPr>
            <a:r>
              <a:rPr lang="en-US" sz="2800" dirty="0" smtClean="0">
                <a:latin typeface="Arial"/>
                <a:cs typeface="Arial"/>
              </a:rPr>
              <a:t>Members work together to achieve common goal</a:t>
            </a:r>
          </a:p>
          <a:p>
            <a:pPr marL="731520" lvl="2" indent="-457200">
              <a:buFont typeface="Arial"/>
              <a:buChar char="•"/>
            </a:pPr>
            <a:r>
              <a:rPr lang="en-US" sz="2800" dirty="0" smtClean="0">
                <a:latin typeface="Arial"/>
                <a:cs typeface="Arial"/>
              </a:rPr>
              <a:t>Performance is self monitored</a:t>
            </a:r>
          </a:p>
          <a:p>
            <a:pPr marL="0" lvl="1" indent="0">
              <a:buNone/>
            </a:pPr>
            <a:endParaRPr lang="en-US" sz="3000" dirty="0" smtClean="0">
              <a:latin typeface="Arial"/>
              <a:cs typeface="Arial"/>
            </a:endParaRPr>
          </a:p>
          <a:p>
            <a:pPr marL="320040" lvl="1" indent="0">
              <a:buNone/>
            </a:pPr>
            <a:endParaRPr lang="en-US" sz="3000" dirty="0" smtClean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086458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414198"/>
            <a:ext cx="6781800" cy="1600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How to tell the difference…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304" y="2014398"/>
            <a:ext cx="7543800" cy="3886200"/>
          </a:xfrm>
        </p:spPr>
        <p:txBody>
          <a:bodyPr/>
          <a:lstStyle/>
          <a:p>
            <a:r>
              <a:rPr lang="en-US" dirty="0" smtClean="0">
                <a:latin typeface="Arial"/>
                <a:cs typeface="Arial"/>
              </a:rPr>
              <a:t>Ask yourself, do any of these apply:</a:t>
            </a:r>
          </a:p>
          <a:p>
            <a:pPr marL="457200" indent="-457200">
              <a:buAutoNum type="arabicParenR"/>
            </a:pPr>
            <a:r>
              <a:rPr lang="en-US" dirty="0" smtClean="0">
                <a:latin typeface="Arial"/>
                <a:cs typeface="Arial"/>
              </a:rPr>
              <a:t>Common Purpose</a:t>
            </a:r>
          </a:p>
          <a:p>
            <a:pPr marL="457200" indent="-457200">
              <a:buAutoNum type="arabicParenR"/>
            </a:pPr>
            <a:r>
              <a:rPr lang="en-US" dirty="0" smtClean="0">
                <a:latin typeface="Arial"/>
                <a:cs typeface="Arial"/>
              </a:rPr>
              <a:t>Specific Performance Goals</a:t>
            </a:r>
          </a:p>
          <a:p>
            <a:pPr marL="457200" indent="-457200">
              <a:buAutoNum type="arabicParenR"/>
            </a:pPr>
            <a:r>
              <a:rPr lang="en-US" dirty="0" smtClean="0">
                <a:latin typeface="Arial"/>
                <a:cs typeface="Arial"/>
              </a:rPr>
              <a:t>Mix of Complementary Skills</a:t>
            </a:r>
          </a:p>
          <a:p>
            <a:pPr marL="457200" indent="-457200">
              <a:buAutoNum type="arabicParenR"/>
            </a:pPr>
            <a:r>
              <a:rPr lang="en-US" dirty="0" smtClean="0">
                <a:latin typeface="Arial"/>
                <a:cs typeface="Arial"/>
              </a:rPr>
              <a:t>Strong Commitment as to how goals will be achieved</a:t>
            </a:r>
          </a:p>
          <a:p>
            <a:pPr marL="457200" indent="-457200">
              <a:buAutoNum type="arabicParenR"/>
            </a:pPr>
            <a:r>
              <a:rPr lang="en-US" dirty="0" smtClean="0">
                <a:latin typeface="Arial"/>
                <a:cs typeface="Arial"/>
              </a:rPr>
              <a:t>Mutual Accountability </a:t>
            </a:r>
          </a:p>
          <a:p>
            <a:pPr marL="457200" indent="-457200">
              <a:buAutoNum type="arabicParenR"/>
            </a:pPr>
            <a:endParaRPr lang="en-US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703722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2559" y="374871"/>
            <a:ext cx="6781800" cy="1600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How to tell the difference…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975071"/>
            <a:ext cx="7543800" cy="38862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Arial"/>
                <a:cs typeface="Arial"/>
              </a:rPr>
              <a:t>If the majority of those are present, chances are you have a “team” on your hands, not a group.</a:t>
            </a:r>
          </a:p>
          <a:p>
            <a:pPr marL="0" indent="0">
              <a:buNone/>
            </a:pPr>
            <a:endParaRPr lang="en-US" sz="2800" dirty="0" smtClean="0">
              <a:latin typeface="Arial"/>
              <a:cs typeface="Arial"/>
            </a:endParaRPr>
          </a:p>
          <a:p>
            <a:r>
              <a:rPr lang="en-US" sz="2800" dirty="0" smtClean="0">
                <a:latin typeface="Arial"/>
                <a:cs typeface="Arial"/>
              </a:rPr>
              <a:t>See also: pg. 113 of “The Discipline of Teams”</a:t>
            </a:r>
            <a:endParaRPr lang="en-US" sz="28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3152647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7143" y="460967"/>
            <a:ext cx="6781800" cy="1600200"/>
          </a:xfrm>
        </p:spPr>
        <p:txBody>
          <a:bodyPr/>
          <a:lstStyle/>
          <a:p>
            <a:r>
              <a:rPr lang="en-US" dirty="0" smtClean="0"/>
              <a:t>Managing Each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891129"/>
            <a:ext cx="7543800" cy="38862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Arial"/>
                <a:cs typeface="Arial"/>
              </a:rPr>
              <a:t>Don’t manage a group like a team.</a:t>
            </a:r>
          </a:p>
          <a:p>
            <a:r>
              <a:rPr lang="en-US" sz="3200" dirty="0" smtClean="0">
                <a:latin typeface="Arial"/>
                <a:cs typeface="Arial"/>
              </a:rPr>
              <a:t>Don’t manage a team like a group.</a:t>
            </a:r>
          </a:p>
          <a:p>
            <a:endParaRPr lang="en-US" sz="3200" dirty="0">
              <a:latin typeface="Arial"/>
              <a:cs typeface="Arial"/>
            </a:endParaRPr>
          </a:p>
          <a:p>
            <a:r>
              <a:rPr lang="en-US" sz="3200" dirty="0" smtClean="0">
                <a:latin typeface="Arial"/>
                <a:cs typeface="Arial"/>
              </a:rPr>
              <a:t>Either way, results are minimized when this mistake is made.</a:t>
            </a:r>
            <a:endParaRPr lang="en-US" sz="32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575131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4087" y="460967"/>
            <a:ext cx="6781800" cy="1600200"/>
          </a:xfrm>
        </p:spPr>
        <p:txBody>
          <a:bodyPr/>
          <a:lstStyle/>
          <a:p>
            <a:r>
              <a:rPr lang="en-US" dirty="0" smtClean="0"/>
              <a:t>Managing Each,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4120" y="2061167"/>
            <a:ext cx="7543800" cy="38862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Arial"/>
                <a:cs typeface="Arial"/>
              </a:rPr>
              <a:t>Groups need direction, supervision, and performance management</a:t>
            </a:r>
          </a:p>
          <a:p>
            <a:r>
              <a:rPr lang="en-US" sz="3200" dirty="0" smtClean="0">
                <a:latin typeface="Arial"/>
                <a:cs typeface="Arial"/>
              </a:rPr>
              <a:t>Teams need motivation and training</a:t>
            </a:r>
          </a:p>
          <a:p>
            <a:pPr lvl="1"/>
            <a:r>
              <a:rPr lang="en-US" sz="3000" dirty="0" smtClean="0">
                <a:latin typeface="Arial"/>
                <a:cs typeface="Arial"/>
              </a:rPr>
              <a:t>Teams also need trust amongst team mates.  The manager fosters trust.</a:t>
            </a:r>
            <a:endParaRPr lang="en-US" sz="30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157455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8671" y="439443"/>
            <a:ext cx="6781800" cy="1600200"/>
          </a:xfrm>
        </p:spPr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9759" y="2039642"/>
            <a:ext cx="8545209" cy="4137669"/>
          </a:xfrm>
        </p:spPr>
        <p:txBody>
          <a:bodyPr/>
          <a:lstStyle/>
          <a:p>
            <a:r>
              <a:rPr lang="en-US" dirty="0" err="1">
                <a:latin typeface="Arial"/>
                <a:cs typeface="Arial"/>
              </a:rPr>
              <a:t>Liden</a:t>
            </a:r>
            <a:r>
              <a:rPr lang="en-US" dirty="0">
                <a:latin typeface="Arial"/>
                <a:cs typeface="Arial"/>
              </a:rPr>
              <a:t> Robert C., Wayne Sandy J., </a:t>
            </a:r>
            <a:r>
              <a:rPr lang="en-US" dirty="0" err="1">
                <a:latin typeface="Arial"/>
                <a:cs typeface="Arial"/>
              </a:rPr>
              <a:t>Kraimer</a:t>
            </a:r>
            <a:r>
              <a:rPr lang="en-US" dirty="0">
                <a:latin typeface="Arial"/>
                <a:cs typeface="Arial"/>
              </a:rPr>
              <a:t> Maria L. "Managing Individual Performance in Work Groups." Human Resource Management, Vol. 40 </a:t>
            </a:r>
            <a:r>
              <a:rPr lang="en-US" dirty="0" err="1">
                <a:latin typeface="Arial"/>
                <a:cs typeface="Arial"/>
              </a:rPr>
              <a:t>Iss</a:t>
            </a:r>
            <a:r>
              <a:rPr lang="en-US" dirty="0">
                <a:latin typeface="Arial"/>
                <a:cs typeface="Arial"/>
              </a:rPr>
              <a:t>: 1, pg. 63-72. </a:t>
            </a:r>
            <a:r>
              <a:rPr lang="en-US" i="1" dirty="0">
                <a:latin typeface="Arial"/>
                <a:cs typeface="Arial"/>
              </a:rPr>
              <a:t>John Wiley and Sons, Inc. </a:t>
            </a:r>
            <a:r>
              <a:rPr lang="en-US" dirty="0">
                <a:latin typeface="Arial"/>
                <a:cs typeface="Arial"/>
              </a:rPr>
              <a:t>p. 4 April 2001. Internet. Accessed 19 November 2013</a:t>
            </a:r>
            <a:r>
              <a:rPr lang="en-US" dirty="0" smtClean="0">
                <a:latin typeface="Arial"/>
                <a:cs typeface="Arial"/>
              </a:rPr>
              <a:t>.</a:t>
            </a:r>
          </a:p>
          <a:p>
            <a:pPr marL="0" indent="0">
              <a:buNone/>
            </a:pPr>
            <a:endParaRPr lang="en-US" dirty="0" smtClean="0">
              <a:latin typeface="Arial"/>
              <a:cs typeface="Arial"/>
            </a:endParaRPr>
          </a:p>
          <a:p>
            <a:r>
              <a:rPr lang="en-US" dirty="0" err="1">
                <a:latin typeface="Arial"/>
                <a:cs typeface="Arial"/>
              </a:rPr>
              <a:t>Katzenbach</a:t>
            </a:r>
            <a:r>
              <a:rPr lang="en-US" dirty="0">
                <a:latin typeface="Arial"/>
                <a:cs typeface="Arial"/>
              </a:rPr>
              <a:t> Jon R., Smith Douglas K. "The Discipline of Teams." </a:t>
            </a:r>
            <a:r>
              <a:rPr lang="en-US" i="1" dirty="0">
                <a:latin typeface="Arial"/>
                <a:cs typeface="Arial"/>
              </a:rPr>
              <a:t>Harvard Business Review. </a:t>
            </a:r>
            <a:r>
              <a:rPr lang="en-US" dirty="0">
                <a:latin typeface="Arial"/>
                <a:cs typeface="Arial"/>
              </a:rPr>
              <a:t>p. March - April 1993. Internet. Accessed 14 October 2013.</a:t>
            </a:r>
          </a:p>
        </p:txBody>
      </p:sp>
    </p:spTree>
    <p:extLst>
      <p:ext uri="{BB962C8B-B14F-4D97-AF65-F5344CB8AC3E}">
        <p14:creationId xmlns:p14="http://schemas.microsoft.com/office/powerpoint/2010/main" val="322566586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Newsprint.thmx</Template>
  <TotalTime>20</TotalTime>
  <Words>279</Words>
  <Application>Microsoft Macintosh PowerPoint</Application>
  <PresentationFormat>On-screen Show (4:3)</PresentationFormat>
  <Paragraphs>36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NewsPrint</vt:lpstr>
      <vt:lpstr>Chapter 6 </vt:lpstr>
      <vt:lpstr>What’s the difference</vt:lpstr>
      <vt:lpstr>So what do the arrows mean?</vt:lpstr>
      <vt:lpstr>How to tell the difference…</vt:lpstr>
      <vt:lpstr>How to tell the difference…</vt:lpstr>
      <vt:lpstr>Managing Each</vt:lpstr>
      <vt:lpstr>Managing Each, cont.</vt:lpstr>
      <vt:lpstr>References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6 </dc:title>
  <dc:creator>Justin Byars</dc:creator>
  <cp:lastModifiedBy>Justin Byars</cp:lastModifiedBy>
  <cp:revision>3</cp:revision>
  <dcterms:created xsi:type="dcterms:W3CDTF">2013-11-20T02:47:07Z</dcterms:created>
  <dcterms:modified xsi:type="dcterms:W3CDTF">2013-11-20T03:09:28Z</dcterms:modified>
</cp:coreProperties>
</file>