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Chapter 7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Managing Change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71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15" y="544102"/>
            <a:ext cx="6781800" cy="1600200"/>
          </a:xfrm>
        </p:spPr>
        <p:txBody>
          <a:bodyPr/>
          <a:lstStyle/>
          <a:p>
            <a:r>
              <a:rPr lang="en-US" dirty="0" smtClean="0"/>
              <a:t>Overcoming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43128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Objection: “It’s always been like this.”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Meaning: “The problem is much older than you think.”</a:t>
            </a:r>
          </a:p>
          <a:p>
            <a:pPr lvl="1"/>
            <a:endParaRPr lang="en-US" sz="2400" dirty="0">
              <a:latin typeface="Arial"/>
              <a:cs typeface="Arial"/>
            </a:endParaRPr>
          </a:p>
          <a:p>
            <a:pPr marL="320040" lvl="1" indent="0">
              <a:buNone/>
            </a:pPr>
            <a:r>
              <a:rPr lang="en-US" sz="2400" dirty="0" smtClean="0">
                <a:latin typeface="Arial"/>
                <a:cs typeface="Arial"/>
              </a:rPr>
              <a:t>Objection: “It’s the same everywhere.”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latin typeface="Arial"/>
                <a:cs typeface="Arial"/>
              </a:rPr>
              <a:t>Meaning: “The problem is much broader and wider than you think.”</a:t>
            </a:r>
          </a:p>
        </p:txBody>
      </p:sp>
    </p:spTree>
    <p:extLst>
      <p:ext uri="{BB962C8B-B14F-4D97-AF65-F5344CB8AC3E}">
        <p14:creationId xmlns:p14="http://schemas.microsoft.com/office/powerpoint/2010/main" val="94055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77" y="504014"/>
            <a:ext cx="6781800" cy="1600200"/>
          </a:xfrm>
        </p:spPr>
        <p:txBody>
          <a:bodyPr/>
          <a:lstStyle/>
          <a:p>
            <a:r>
              <a:rPr lang="en-US" dirty="0" smtClean="0"/>
              <a:t>Overcoming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391" y="2104214"/>
            <a:ext cx="7543800" cy="3886200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Objection: “It’s not in the budget.”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Meaning: “We’ve spent the money in the wrong places.”</a:t>
            </a:r>
          </a:p>
          <a:p>
            <a:pPr marL="320040" lvl="1" indent="0">
              <a:buNone/>
            </a:pPr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Objection: “It’s not in the charter.”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Meaning: “The bosses don’t think the same as you.”</a:t>
            </a:r>
          </a:p>
          <a:p>
            <a:pPr marL="320040" lvl="1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320040" lvl="1" indent="0">
              <a:buNone/>
            </a:pPr>
            <a:r>
              <a:rPr lang="en-US" sz="2800" dirty="0" smtClean="0">
                <a:latin typeface="Arial"/>
                <a:cs typeface="Arial"/>
              </a:rPr>
              <a:t>And the list goes on.  See Jason Clarke’s video on embracing change.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0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63" y="565626"/>
            <a:ext cx="6781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Understanding Employees’ Resistance to Change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65826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The dimensions of the employer/employee relationship: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Formal Dimension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Psychological Dimension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Social Dimension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08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671" y="565626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Making Changes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4652"/>
            <a:ext cx="75438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There are two ways change is implemented in the work place.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Implementing someone else’s change (from higher ups)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Implementing your own change </a:t>
            </a:r>
          </a:p>
        </p:txBody>
      </p:sp>
    </p:spTree>
    <p:extLst>
      <p:ext uri="{BB962C8B-B14F-4D97-AF65-F5344CB8AC3E}">
        <p14:creationId xmlns:p14="http://schemas.microsoft.com/office/powerpoint/2010/main" val="118383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99" y="482491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Organizational Change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120" y="2407698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It is not too early for me to begin thinking about how organizations must evolve and change to remain successful.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Most of the time, this change comes from executive leadership, and as I strive to reach that level, I do not see the harm in beginning to grasp this concept.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727" y="544102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064" y="2407698"/>
            <a:ext cx="7543800" cy="3886200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O'Reilly III Charles A, </a:t>
            </a:r>
            <a:r>
              <a:rPr lang="en-US" dirty="0" err="1">
                <a:latin typeface="Arial"/>
                <a:cs typeface="Arial"/>
              </a:rPr>
              <a:t>Tushman</a:t>
            </a:r>
            <a:r>
              <a:rPr lang="en-US" dirty="0">
                <a:latin typeface="Arial"/>
                <a:cs typeface="Arial"/>
              </a:rPr>
              <a:t> Michael L. "The Ambidextrous Organization." </a:t>
            </a:r>
            <a:r>
              <a:rPr lang="en-US" i="1" dirty="0">
                <a:latin typeface="Arial"/>
                <a:cs typeface="Arial"/>
              </a:rPr>
              <a:t>Harvard Business Review</a:t>
            </a:r>
            <a:r>
              <a:rPr lang="en-US" dirty="0">
                <a:latin typeface="Arial"/>
                <a:cs typeface="Arial"/>
              </a:rPr>
              <a:t>. p. April 2004. Internet. Accessed 21 October 2013. 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Strebel</a:t>
            </a:r>
            <a:r>
              <a:rPr lang="en-US" dirty="0">
                <a:latin typeface="Arial"/>
                <a:cs typeface="Arial"/>
              </a:rPr>
              <a:t> Paul. "Why Do Employees Resist Change?" </a:t>
            </a:r>
            <a:r>
              <a:rPr lang="en-US" i="1" dirty="0">
                <a:latin typeface="Arial"/>
                <a:cs typeface="Arial"/>
              </a:rPr>
              <a:t>Harvard Business Review</a:t>
            </a:r>
            <a:r>
              <a:rPr lang="en-US" dirty="0">
                <a:latin typeface="Arial"/>
                <a:cs typeface="Arial"/>
              </a:rPr>
              <a:t>. p. May - June 1996. Internet. Accessed 21 October 2013.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24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23</TotalTime>
  <Words>240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Chapter 7</vt:lpstr>
      <vt:lpstr>Overcoming Objections</vt:lpstr>
      <vt:lpstr>Overcoming Objections</vt:lpstr>
      <vt:lpstr>Understanding Employees’ Resistance to Change</vt:lpstr>
      <vt:lpstr>Making Changes Work</vt:lpstr>
      <vt:lpstr>Organizational Change for Success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Justin Byars</dc:creator>
  <cp:lastModifiedBy>Justin Byars</cp:lastModifiedBy>
  <cp:revision>3</cp:revision>
  <dcterms:created xsi:type="dcterms:W3CDTF">2013-11-24T21:51:13Z</dcterms:created>
  <dcterms:modified xsi:type="dcterms:W3CDTF">2013-11-24T22:14:44Z</dcterms:modified>
</cp:coreProperties>
</file>